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50" r:id="rId2"/>
  </p:sldMasterIdLst>
  <p:notesMasterIdLst>
    <p:notesMasterId r:id="rId27"/>
  </p:notesMasterIdLst>
  <p:sldIdLst>
    <p:sldId id="256" r:id="rId3"/>
    <p:sldId id="257" r:id="rId4"/>
    <p:sldId id="297" r:id="rId5"/>
    <p:sldId id="258" r:id="rId6"/>
    <p:sldId id="268" r:id="rId7"/>
    <p:sldId id="298" r:id="rId8"/>
    <p:sldId id="366" r:id="rId9"/>
    <p:sldId id="368" r:id="rId10"/>
    <p:sldId id="271" r:id="rId11"/>
    <p:sldId id="260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272" r:id="rId21"/>
    <p:sldId id="294" r:id="rId22"/>
    <p:sldId id="296" r:id="rId23"/>
    <p:sldId id="263" r:id="rId24"/>
    <p:sldId id="293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FE36E-DA3C-4FAE-880D-3597E14BEA2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4FF77-9765-4371-87D7-3D59A22868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56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切</a:t>
            </a:r>
            <a:r>
              <a:rPr lang="en-US" altLang="zh-TW" dirty="0"/>
              <a:t>train</a:t>
            </a:r>
            <a:r>
              <a:rPr lang="zh-TW" altLang="en-US" dirty="0"/>
              <a:t>跟</a:t>
            </a:r>
            <a:r>
              <a:rPr lang="en-US" altLang="zh-TW" dirty="0" err="1"/>
              <a:t>validatio</a:t>
            </a:r>
            <a:r>
              <a:rPr lang="zh-TW" altLang="en-US" dirty="0"/>
              <a:t>的時候不可以把時間打散，還是需要按照時間預測</a:t>
            </a:r>
            <a:endParaRPr lang="en-US" altLang="zh-TW" dirty="0"/>
          </a:p>
          <a:p>
            <a:r>
              <a:rPr lang="zh-TW" altLang="en-US" dirty="0"/>
              <a:t>有</a:t>
            </a:r>
            <a:r>
              <a:rPr lang="en-US" altLang="zh-TW" dirty="0" err="1"/>
              <a:t>timelag</a:t>
            </a:r>
            <a:r>
              <a:rPr lang="zh-TW" altLang="en-US" dirty="0"/>
              <a:t>空值的</a:t>
            </a:r>
            <a:r>
              <a:rPr lang="en-US" altLang="zh-TW" dirty="0"/>
              <a:t>3</a:t>
            </a:r>
            <a:r>
              <a:rPr lang="zh-TW" altLang="en-US" dirty="0"/>
              <a:t>筆資料整筆刪掉，切割</a:t>
            </a:r>
            <a:r>
              <a:rPr lang="en-US" altLang="zh-TW" dirty="0"/>
              <a:t>validation</a:t>
            </a:r>
            <a:r>
              <a:rPr lang="zh-TW" altLang="en-US" dirty="0"/>
              <a:t>資料的時候按照順序切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79A7D-CB0B-45B1-A64C-99165A83898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46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64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72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031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814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866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99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77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647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230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6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849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904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302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7016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35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576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43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707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58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47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8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4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9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4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48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83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0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8A44B9B-DD89-4F58-977F-267E7DBFAB78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BC45FE-D1EF-40B0-91C9-A8A72929E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849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vis12/deep_learning.git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C4C25-DBC7-6A1A-BC8C-7F9E52000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ANN_Timeseries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2753A5-92C2-7C0E-7DB1-A124814FE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513328"/>
            <a:ext cx="9440034" cy="1245788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組員： </a:t>
            </a:r>
            <a:r>
              <a:rPr lang="en-US" altLang="zh-TW" sz="1800" dirty="0"/>
              <a:t>410401648</a:t>
            </a:r>
            <a:r>
              <a:rPr lang="zh-TW" altLang="en-US" sz="1800" dirty="0"/>
              <a:t> 陳昱斌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409040140</a:t>
            </a:r>
            <a:r>
              <a:rPr lang="zh-TW" altLang="en-US" sz="1800" dirty="0"/>
              <a:t> 羅弘軒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  </a:t>
            </a:r>
            <a:r>
              <a:rPr lang="en-US" altLang="zh-TW" sz="1800" dirty="0"/>
              <a:t>410401686 </a:t>
            </a:r>
            <a:r>
              <a:rPr lang="zh-TW" altLang="en-US" sz="1800" dirty="0"/>
              <a:t>龍健銘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58134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71932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1FC0BF-D0F8-42BE-8658-5E86AC34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2" y="1571931"/>
            <a:ext cx="4044656" cy="35078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DCBB83-97DD-4478-A3D7-BC2755119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83" y="1571931"/>
            <a:ext cx="4034008" cy="35078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452490-C2E8-402C-9631-C49E7FBFA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28" y="5623023"/>
            <a:ext cx="1096123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0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98436" y="1580048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results-2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503C30-C43E-49AA-B732-5980446C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" y="1580050"/>
            <a:ext cx="4034009" cy="34986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1342C4A-DDDA-464C-AD73-B023CD63D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67" y="1580049"/>
            <a:ext cx="4069969" cy="349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E1A3EE-D01E-4896-8BA4-B1714CBC3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6" y="5658602"/>
            <a:ext cx="10994841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3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0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results-3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DD7A9E-9BF5-4717-8B05-7E7940FE4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8" y="1580049"/>
            <a:ext cx="4044657" cy="35078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3D10930-12C1-4AF4-9C2F-7DD14A1B2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81" y="1580049"/>
            <a:ext cx="4034009" cy="35078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F6CA18C-03F2-460B-B0CF-9CE41F5E2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58" y="5451120"/>
            <a:ext cx="11025399" cy="42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8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6318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results-4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42B84B-042E-4648-BF11-BEB974CCD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8" y="1580048"/>
            <a:ext cx="4044656" cy="35078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71E382-762D-420A-BC7C-23493A70F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10" y="1580049"/>
            <a:ext cx="4034008" cy="35078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C76D8E-29CC-4C29-964E-106A5991D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58" y="5391445"/>
            <a:ext cx="11025399" cy="4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0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results-5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09E7ED-7964-4991-8CF8-D7A4EB64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" y="1580049"/>
            <a:ext cx="4044656" cy="35078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6F35795-5EB1-4835-A509-7DADCFDE3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09" y="1580049"/>
            <a:ext cx="4049981" cy="35078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AE320B-C2C3-4761-9A30-143A3FE9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5" y="5449274"/>
            <a:ext cx="1106185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6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results-6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DB9B02-540F-49DE-82AD-898A78AD5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7" y="1574705"/>
            <a:ext cx="4044656" cy="35078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33AFB7-3C14-4A65-BA86-0CD3DF57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11" y="1574705"/>
            <a:ext cx="4049980" cy="35078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95F3C9-5954-4347-B470-69E9EE43F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58" y="5601944"/>
            <a:ext cx="11025400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3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506979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=0.002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0.002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results-7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762194C-5344-4956-8FDA-6212CD4D5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2" y="1580050"/>
            <a:ext cx="4044656" cy="350786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8BF359A-76CD-4A24-B31C-94C2A03F5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21" y="1580049"/>
            <a:ext cx="4044658" cy="35078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0CC369C-38D2-471D-890A-676205817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42" y="5471336"/>
            <a:ext cx="10993315" cy="3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11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40991" y="1580050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0.005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results-8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7FAD96-EB67-456A-8E3D-8650BBF84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580050"/>
            <a:ext cx="4044656" cy="35078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A88BC0-F14F-4FC5-B6A4-779287124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35" y="1580050"/>
            <a:ext cx="4044656" cy="35078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CAD4D4-803F-4EA7-979D-D7F6561A3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74" y="5644223"/>
            <a:ext cx="11057483" cy="41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5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0E84EB3-4AE9-7F7B-15BF-7EA629AA9593}"/>
              </a:ext>
            </a:extLst>
          </p:cNvPr>
          <p:cNvSpPr txBox="1"/>
          <p:nvPr/>
        </p:nvSpPr>
        <p:spPr>
          <a:xfrm>
            <a:off x="8417803" y="1580047"/>
            <a:ext cx="4700631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beta=0.97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learing_rate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0.007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加上 </a:t>
            </a:r>
            <a:r>
              <a:rPr lang="en-US" altLang="zh-TW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 0.97 </a:t>
            </a:r>
            <a:r>
              <a:rPr lang="zh-TW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的組合</a:t>
            </a:r>
            <a:endParaRPr lang="en-US" altLang="zh-TW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B5F58233-B79B-3D99-FB7D-22C8EB4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4.Model building and results-9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D7F6B-8DAB-4BC4-BC2F-2F47D7E19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5" y="1580047"/>
            <a:ext cx="4044656" cy="35078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90D18A2-BA6D-461E-BFA3-BB7DA499A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765" y="1580047"/>
            <a:ext cx="4044656" cy="35078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2A688E-B89E-41CF-8ABE-28CEF1153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78" y="5698860"/>
            <a:ext cx="11073679" cy="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0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42D29A-9EF1-F004-0CBB-D433509C9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360717"/>
              </p:ext>
            </p:extLst>
          </p:nvPr>
        </p:nvGraphicFramePr>
        <p:xfrm>
          <a:off x="245039" y="1398883"/>
          <a:ext cx="11701922" cy="513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59">
                  <a:extLst>
                    <a:ext uri="{9D8B030D-6E8A-4147-A177-3AD203B41FA5}">
                      <a16:colId xmlns:a16="http://schemas.microsoft.com/office/drawing/2014/main" val="2357023086"/>
                    </a:ext>
                  </a:extLst>
                </a:gridCol>
                <a:gridCol w="3305061">
                  <a:extLst>
                    <a:ext uri="{9D8B030D-6E8A-4147-A177-3AD203B41FA5}">
                      <a16:colId xmlns:a16="http://schemas.microsoft.com/office/drawing/2014/main" val="3241853738"/>
                    </a:ext>
                  </a:extLst>
                </a:gridCol>
                <a:gridCol w="3471145">
                  <a:extLst>
                    <a:ext uri="{9D8B030D-6E8A-4147-A177-3AD203B41FA5}">
                      <a16:colId xmlns:a16="http://schemas.microsoft.com/office/drawing/2014/main" val="2348949678"/>
                    </a:ext>
                  </a:extLst>
                </a:gridCol>
                <a:gridCol w="3390157">
                  <a:extLst>
                    <a:ext uri="{9D8B030D-6E8A-4147-A177-3AD203B41FA5}">
                      <a16:colId xmlns:a16="http://schemas.microsoft.com/office/drawing/2014/main" val="3339593839"/>
                    </a:ext>
                  </a:extLst>
                </a:gridCol>
              </a:tblGrid>
              <a:tr h="502535"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=0.002</a:t>
                      </a:r>
                      <a:endParaRPr lang="zh-TW" altLang="en-US" sz="28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=0.005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kern="1200" baseline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altLang="zh-TW" sz="2800" b="1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=0.007</a:t>
                      </a:r>
                      <a:endParaRPr lang="zh-TW" altLang="en-US" sz="2800" b="1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02076"/>
                  </a:ext>
                </a:extLst>
              </a:tr>
              <a:tr h="1532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beta=0.95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RMSE=0.375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MAPE=1.529%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SMAPE=1.521%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=0.236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Loss=1.98</a:t>
                      </a:r>
                    </a:p>
                    <a:p>
                      <a:pPr algn="ctr"/>
                      <a:endParaRPr lang="en-US" altLang="zh-TW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RMSE=0.354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MAPE=1.426%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SMAPE=1.428%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=0.217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Loss=1.97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RMSE=0.354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MAPE=1.433%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SMAPE=1.438%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=0.229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Loss=1.8932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68521"/>
                  </a:ext>
                </a:extLst>
              </a:tr>
              <a:tr h="1539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beta=0.9</a:t>
                      </a:r>
                      <a:endParaRPr lang="zh-TW" altLang="en-US" sz="24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RMSE=0.381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MAPE=1.554%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SMAPE=1.553%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=0.243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Loss=2.1050</a:t>
                      </a:r>
                    </a:p>
                    <a:p>
                      <a:pPr algn="ctr"/>
                      <a:endParaRPr lang="zh-TW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RMSE=0.379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MAPE=1.604%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SMAPE=1.603%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=0.259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Loss=1.8629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RMSE=0.374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MAPE=1.54%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SMAPE=1.53%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=0.243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Loss=2.0029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95214"/>
                  </a:ext>
                </a:extLst>
              </a:tr>
              <a:tr h="1446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beta=0.97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RMSE=0.367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MAPE=1.493%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SMAPE=1.484%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=0.237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Loss=0.3653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RMSE=0.374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MAPE=1.519%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SMAPE=1.53%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=0.253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Loss=0.3663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RMSE=0.36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MAPE=1.487%</a:t>
                      </a:r>
                    </a:p>
                    <a:p>
                      <a:pPr algn="ctr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</a:rPr>
                        <a:t>SMAPE=1.482%</a:t>
                      </a:r>
                    </a:p>
                    <a:p>
                      <a:pPr algn="ctr"/>
                      <a:r>
                        <a:rPr lang="en-US" altLang="zh-TW" sz="1600" baseline="0" dirty="0" err="1">
                          <a:solidFill>
                            <a:schemeClr val="bg1"/>
                          </a:solidFill>
                        </a:rPr>
                        <a:t>MdRAE</a:t>
                      </a:r>
                      <a:r>
                        <a:rPr lang="en-US" altLang="zh-TW" sz="1600" baseline="0" dirty="0">
                          <a:solidFill>
                            <a:schemeClr val="bg1"/>
                          </a:solidFill>
                        </a:rPr>
                        <a:t>=0.242</a:t>
                      </a:r>
                      <a:endParaRPr lang="en-US" altLang="zh-TW" sz="1600" kern="120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Loss=0.3708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8969"/>
                  </a:ext>
                </a:extLst>
              </a:tr>
            </a:tbl>
          </a:graphicData>
        </a:graphic>
      </p:graphicFrame>
      <p:sp>
        <p:nvSpPr>
          <p:cNvPr id="5" name="標題 4">
            <a:extLst>
              <a:ext uri="{FF2B5EF4-FFF2-40B4-BE49-F238E27FC236}">
                <a16:creationId xmlns:a16="http://schemas.microsoft.com/office/drawing/2014/main" id="{937DBD1C-F28D-19BC-5C90-FFA95DEC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4375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2" name="星形: 五角 1">
            <a:extLst>
              <a:ext uri="{FF2B5EF4-FFF2-40B4-BE49-F238E27FC236}">
                <a16:creationId xmlns:a16="http://schemas.microsoft.com/office/drawing/2014/main" id="{213F29E7-63D5-4C4B-9CD7-8E6D0B8C2766}"/>
              </a:ext>
            </a:extLst>
          </p:cNvPr>
          <p:cNvSpPr/>
          <p:nvPr/>
        </p:nvSpPr>
        <p:spPr>
          <a:xfrm>
            <a:off x="7772399" y="2799347"/>
            <a:ext cx="569496" cy="537410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64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A5216F4-E363-21D9-4AD9-A5A796F3A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042260"/>
              </p:ext>
            </p:extLst>
          </p:nvPr>
        </p:nvGraphicFramePr>
        <p:xfrm>
          <a:off x="1577130" y="3596779"/>
          <a:ext cx="6737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375">
                  <a:extLst>
                    <a:ext uri="{9D8B030D-6E8A-4147-A177-3AD203B41FA5}">
                      <a16:colId xmlns:a16="http://schemas.microsoft.com/office/drawing/2014/main" val="496547821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225104889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4125009562"/>
                    </a:ext>
                  </a:extLst>
                </a:gridCol>
                <a:gridCol w="1684375">
                  <a:extLst>
                    <a:ext uri="{9D8B030D-6E8A-4147-A177-3AD203B41FA5}">
                      <a16:colId xmlns:a16="http://schemas.microsoft.com/office/drawing/2014/main" val="343779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Variable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Definition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 type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datetime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11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Close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收盤價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Numeric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005423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EF319450-E47F-EB52-6A74-DD391C4B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58" y="1735188"/>
            <a:ext cx="2330088" cy="437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8317D-F65C-22FF-FFA4-E4D46C4B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83" y="787804"/>
            <a:ext cx="10353762" cy="970450"/>
          </a:xfrm>
        </p:spPr>
        <p:txBody>
          <a:bodyPr/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78F9C11-F0B0-0321-3314-A47EBD1A2849}"/>
              </a:ext>
            </a:extLst>
          </p:cNvPr>
          <p:cNvSpPr txBox="1"/>
          <p:nvPr/>
        </p:nvSpPr>
        <p:spPr>
          <a:xfrm>
            <a:off x="3172436" y="1758254"/>
            <a:ext cx="584712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learning_rate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=0.005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beta=0.95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altLang="zh-TW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使用該組合進行</a:t>
            </a:r>
            <a:r>
              <a:rPr lang="en-US" altLang="zh-TW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test</a:t>
            </a:r>
            <a:r>
              <a:rPr lang="zh-TW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因為該組合反應出的圖形最好</a:t>
            </a:r>
            <a:endParaRPr lang="en-US" altLang="zh-TW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429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B9C2C-8588-EF32-8D8D-13024E25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r>
              <a:rPr lang="zh-TW" altLang="en-US" dirty="0"/>
              <a:t>個指標如何看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53FD0C-1D42-0EB9-B12A-9F242719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644218"/>
            <a:ext cx="10353762" cy="4804709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是預測值和實際值之間的平均絕對差。它衡量了預測值與實際值之間的平均差異程度，其值越小越好。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均方誤差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是預測值和實際值之間的平均平方差。它衡量了預測值與實際值之間的平均平方差異，其值越小越好。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比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更加敏感，因為它將差異平方化。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RMSE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均方根誤差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的平方根。它提供了預測值與實際值之間的平均差異的平均量度。與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MSE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平均絕對百分比誤差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衡量了預測值相對於實際值的平均百分比誤差。它將絕對誤差轉換為相對誤差，其值越小越好。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對稱平均絕對百分比誤差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的對稱版本，它將絕對誤差轉換為相對誤差並考慮了預測值和實際值的平均值。與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類似，其值越小越好。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衡量了預測值相對於實際值的平均相對誤差。它衡量預測模型相對於基準模型的性能。其值越接近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0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越好，表示模型的性能越好。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平均相對絕對誤差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是預測值和實際值之間的平均相對誤差。與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類似，其值越接近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0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越好。</a:t>
            </a:r>
          </a:p>
          <a:p>
            <a:pPr algn="l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TW" b="0" i="0" dirty="0" err="1">
                <a:solidFill>
                  <a:srgbClr val="D1D5DB"/>
                </a:solidFill>
                <a:effectLst/>
                <a:latin typeface="Söhne"/>
              </a:rPr>
              <a:t>MdRAE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中位數相對絕對誤差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：</a:t>
            </a:r>
            <a:r>
              <a:rPr lang="en-US" altLang="zh-TW" b="0" i="0" dirty="0" err="1">
                <a:solidFill>
                  <a:srgbClr val="D1D5DB"/>
                </a:solidFill>
                <a:effectLst/>
                <a:latin typeface="Söhne"/>
              </a:rPr>
              <a:t>MdRAE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衡量了預測值相對於實際值的中位數相對誤差。與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和 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MRAE 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不同，它使用中位數而不是平均值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6250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9B32E2-AF9D-9773-7364-8946EB6818D6}"/>
              </a:ext>
            </a:extLst>
          </p:cNvPr>
          <p:cNvSpPr txBox="1"/>
          <p:nvPr/>
        </p:nvSpPr>
        <p:spPr>
          <a:xfrm>
            <a:off x="685460" y="1580050"/>
            <a:ext cx="1081043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zh-TW" altLang="en-US" dirty="0"/>
              <a:t>在</a:t>
            </a:r>
            <a:r>
              <a:rPr lang="en-US" altLang="zh-TW" dirty="0"/>
              <a:t>9</a:t>
            </a:r>
            <a:r>
              <a:rPr lang="zh-TW" altLang="en-US" dirty="0"/>
              <a:t>組不同的測試值中，每組的指標差異不大，重疊度也大致相同，</a:t>
            </a:r>
            <a:endParaRPr lang="en-US" altLang="zh-TW" dirty="0"/>
          </a:p>
          <a:p>
            <a:r>
              <a:rPr lang="zh-TW" altLang="en-US" dirty="0"/>
              <a:t>而這張則是</a:t>
            </a:r>
            <a:r>
              <a:rPr lang="en-US" altLang="zh-TW" dirty="0"/>
              <a:t>9</a:t>
            </a:r>
            <a:r>
              <a:rPr lang="zh-TW" altLang="en-US" dirty="0"/>
              <a:t>組中最好的圖，它的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MAPE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以及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SMAPE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是其中最小的，越小的值反映出來的誤差越小，預測的結果最好。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FE7AF4B-442D-410F-A45D-243AE7A0F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0" y="2787315"/>
            <a:ext cx="11411491" cy="37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7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0FEAA-D011-3388-123D-ADDF53AC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7B32FC-1AE8-C2C7-6FEB-8CE4F22D05D1}"/>
              </a:ext>
            </a:extLst>
          </p:cNvPr>
          <p:cNvSpPr txBox="1"/>
          <p:nvPr/>
        </p:nvSpPr>
        <p:spPr>
          <a:xfrm>
            <a:off x="685461" y="1824055"/>
            <a:ext cx="10810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pPr algn="ctr"/>
            <a:r>
              <a:rPr lang="zh-TW" altLang="en-US" dirty="0"/>
              <a:t>同理也反應在</a:t>
            </a:r>
            <a:r>
              <a:rPr lang="en-US" altLang="zh-TW" dirty="0"/>
              <a:t>Actual by predicted plot</a:t>
            </a:r>
            <a:r>
              <a:rPr lang="zh-TW" altLang="en-US" dirty="0"/>
              <a:t>上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7924DF3-94E0-438A-A58B-690FA7EA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60" y="2468170"/>
            <a:ext cx="4018232" cy="40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68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0B068-2993-3CB5-92B2-8D60B8B8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15BB3D-E9AD-2A1B-999C-7C0E2957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221" y="2852317"/>
            <a:ext cx="8745557" cy="163579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hlinkClick r:id="rId2"/>
              </a:rPr>
              <a:t>https://github.com/Alvis12/deep_learning.git</a:t>
            </a:r>
            <a:endParaRPr lang="en-US" altLang="zh-TW" sz="3200" dirty="0"/>
          </a:p>
          <a:p>
            <a:pPr marL="36900" indent="0">
              <a:buNone/>
            </a:pPr>
            <a:r>
              <a:rPr lang="en-US" altLang="zh-TW" sz="3200" dirty="0"/>
              <a:t>timeseries</a:t>
            </a:r>
            <a:r>
              <a:rPr lang="zh-TW" altLang="en-US" sz="3200" dirty="0"/>
              <a:t>作業</a:t>
            </a:r>
            <a:r>
              <a:rPr lang="en-US" altLang="zh-TW" sz="3200" dirty="0"/>
              <a:t>(</a:t>
            </a:r>
            <a:r>
              <a:rPr lang="zh-TW" altLang="en-US" sz="3200" dirty="0"/>
              <a:t>資料夾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3460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4D13-E487-3D11-832E-73D325E3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1.Variable definition</a:t>
            </a:r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42E72D0A-A991-B6BB-906A-E17AD8C30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44071"/>
            <a:ext cx="10353675" cy="3835020"/>
          </a:xfrm>
        </p:spPr>
      </p:pic>
    </p:spTree>
    <p:extLst>
      <p:ext uri="{BB962C8B-B14F-4D97-AF65-F5344CB8AC3E}">
        <p14:creationId xmlns:p14="http://schemas.microsoft.com/office/powerpoint/2010/main" val="173500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F2840-227B-5A71-E730-B897FB17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Descriptive statistics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E8B693B-5499-A897-A749-EFF054E40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1596" y="2151063"/>
            <a:ext cx="1947084" cy="3415545"/>
          </a:xfr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BBD5B0A3-C02E-4C4E-AFA6-E54535E3D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12060"/>
              </p:ext>
            </p:extLst>
          </p:nvPr>
        </p:nvGraphicFramePr>
        <p:xfrm>
          <a:off x="2882231" y="2151063"/>
          <a:ext cx="3414296" cy="3415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611">
                  <a:extLst>
                    <a:ext uri="{9D8B030D-6E8A-4147-A177-3AD203B41FA5}">
                      <a16:colId xmlns:a16="http://schemas.microsoft.com/office/drawing/2014/main" val="3843809160"/>
                    </a:ext>
                  </a:extLst>
                </a:gridCol>
                <a:gridCol w="2165685">
                  <a:extLst>
                    <a:ext uri="{9D8B030D-6E8A-4147-A177-3AD203B41FA5}">
                      <a16:colId xmlns:a16="http://schemas.microsoft.com/office/drawing/2014/main" val="3932559717"/>
                    </a:ext>
                  </a:extLst>
                </a:gridCol>
              </a:tblGrid>
              <a:tr h="379505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名詞解釋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27871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資料筆數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3904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資料中數值平均數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268127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std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標準差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698811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080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25%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第一四分位數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71983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50%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第二四分位數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9878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75%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第三四分位數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961060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r>
                        <a:rPr lang="en-US" altLang="zh-TW" dirty="0"/>
                        <a:t>max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最大值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84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A2ABE6-844E-D32F-9BD2-ABA930808B40}"/>
              </a:ext>
            </a:extLst>
          </p:cNvPr>
          <p:cNvSpPr txBox="1"/>
          <p:nvPr/>
        </p:nvSpPr>
        <p:spPr>
          <a:xfrm>
            <a:off x="6326820" y="2098115"/>
            <a:ext cx="47298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因為考慮時間序列的關係，將原本收盤價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close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往複製成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lag_1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欄位，並且向下移動一格。</a:t>
            </a:r>
            <a:endParaRPr lang="en-US" altLang="zh-TW" sz="2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需要這麼作是因為未發生的事情不能作為資料使用，所以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2020/5/22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這份資料是沒有先前的資料可以作使用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的，然後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2020/5/26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則只有第一筆的</a:t>
            </a:r>
            <a:r>
              <a:rPr lang="en-US" altLang="zh-TW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26.32000</a:t>
            </a:r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可以作使用，以此類推。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13AB00A-306B-E85B-1C33-FDF9702B7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3541420"/>
            <a:ext cx="4909134" cy="2414763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53418EB-47F5-F6F2-C3B7-C85A14138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962141"/>
            <a:ext cx="3476418" cy="9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1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77FE7-D821-C82C-1152-A6613625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3.Data preprocessing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A2ABE6-844E-D32F-9BD2-ABA930808B40}"/>
              </a:ext>
            </a:extLst>
          </p:cNvPr>
          <p:cNvSpPr txBox="1"/>
          <p:nvPr/>
        </p:nvSpPr>
        <p:spPr>
          <a:xfrm>
            <a:off x="6276486" y="2098114"/>
            <a:ext cx="4729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為解決前面提到的問題，我們把有空值欄位的資料整列刪掉。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A1C0B1-FB25-4C7D-F8EE-B3C4280A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713017"/>
            <a:ext cx="4320935" cy="770195"/>
          </a:xfrm>
          <a:prstGeom prst="rect">
            <a:avLst/>
          </a:prstGeom>
        </p:spPr>
      </p:pic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ADC3809E-91F4-90BE-1398-8879B6031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3795" y="2707015"/>
            <a:ext cx="4191585" cy="3753374"/>
          </a:xfrm>
        </p:spPr>
      </p:pic>
    </p:spTree>
    <p:extLst>
      <p:ext uri="{BB962C8B-B14F-4D97-AF65-F5344CB8AC3E}">
        <p14:creationId xmlns:p14="http://schemas.microsoft.com/office/powerpoint/2010/main" val="9262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>
            <a:off x="1582121" y="2715979"/>
            <a:ext cx="88710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187431" y="2508161"/>
            <a:ext cx="1394690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0453148" y="2508161"/>
            <a:ext cx="1394690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立方體 27"/>
          <p:cNvSpPr/>
          <p:nvPr/>
        </p:nvSpPr>
        <p:spPr>
          <a:xfrm>
            <a:off x="432065" y="3446236"/>
            <a:ext cx="11034058" cy="5270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data: N=751(754-3)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立方體 33"/>
          <p:cNvSpPr/>
          <p:nvPr/>
        </p:nvSpPr>
        <p:spPr>
          <a:xfrm>
            <a:off x="432065" y="4264161"/>
            <a:ext cx="9457764" cy="5270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Train: N=657(658-3+2 lag)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立方體 34"/>
          <p:cNvSpPr/>
          <p:nvPr/>
        </p:nvSpPr>
        <p:spPr>
          <a:xfrm>
            <a:off x="9889829" y="4264161"/>
            <a:ext cx="1576293" cy="527066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Test:N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=94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圓柱 43"/>
          <p:cNvSpPr/>
          <p:nvPr/>
        </p:nvSpPr>
        <p:spPr>
          <a:xfrm>
            <a:off x="474161" y="5410899"/>
            <a:ext cx="1190648" cy="68790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N=93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圓柱 44"/>
          <p:cNvSpPr/>
          <p:nvPr/>
        </p:nvSpPr>
        <p:spPr>
          <a:xfrm>
            <a:off x="1810237" y="5410897"/>
            <a:ext cx="1190648" cy="68790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46" name="圓柱 45"/>
          <p:cNvSpPr/>
          <p:nvPr/>
        </p:nvSpPr>
        <p:spPr>
          <a:xfrm>
            <a:off x="4478733" y="5410895"/>
            <a:ext cx="1190648" cy="68790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47" name="圓柱 46"/>
          <p:cNvSpPr/>
          <p:nvPr/>
        </p:nvSpPr>
        <p:spPr>
          <a:xfrm>
            <a:off x="5812981" y="5410894"/>
            <a:ext cx="1190648" cy="68790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48" name="圓柱 47"/>
          <p:cNvSpPr/>
          <p:nvPr/>
        </p:nvSpPr>
        <p:spPr>
          <a:xfrm>
            <a:off x="7147229" y="5410893"/>
            <a:ext cx="1190648" cy="68790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49" name="圓柱 48"/>
          <p:cNvSpPr/>
          <p:nvPr/>
        </p:nvSpPr>
        <p:spPr>
          <a:xfrm>
            <a:off x="8481477" y="5410892"/>
            <a:ext cx="1190648" cy="68790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50" name="圓柱 49"/>
          <p:cNvSpPr/>
          <p:nvPr/>
        </p:nvSpPr>
        <p:spPr>
          <a:xfrm>
            <a:off x="10076909" y="5410891"/>
            <a:ext cx="1190648" cy="687904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11720948" y="6488668"/>
            <a:ext cx="54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886250-C0B4-833F-82B9-87A48359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3" name="圓柱 44">
            <a:extLst>
              <a:ext uri="{FF2B5EF4-FFF2-40B4-BE49-F238E27FC236}">
                <a16:creationId xmlns:a16="http://schemas.microsoft.com/office/drawing/2014/main" id="{5F687E7D-0A50-786F-BEA2-AD7E057AAE6F}"/>
              </a:ext>
            </a:extLst>
          </p:cNvPr>
          <p:cNvSpPr/>
          <p:nvPr/>
        </p:nvSpPr>
        <p:spPr>
          <a:xfrm>
            <a:off x="3144485" y="5410896"/>
            <a:ext cx="1190648" cy="68790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</p:spTree>
    <p:extLst>
      <p:ext uri="{BB962C8B-B14F-4D97-AF65-F5344CB8AC3E}">
        <p14:creationId xmlns:p14="http://schemas.microsoft.com/office/powerpoint/2010/main" val="423636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1720948" y="6488668"/>
            <a:ext cx="54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29384" y="2224740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1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圓柱 55"/>
          <p:cNvSpPr/>
          <p:nvPr/>
        </p:nvSpPr>
        <p:spPr>
          <a:xfrm>
            <a:off x="2265902" y="3699545"/>
            <a:ext cx="1092896" cy="910202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圓柱 56"/>
          <p:cNvSpPr/>
          <p:nvPr/>
        </p:nvSpPr>
        <p:spPr>
          <a:xfrm>
            <a:off x="4929278" y="3699507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58" name="圓柱 57"/>
          <p:cNvSpPr/>
          <p:nvPr/>
        </p:nvSpPr>
        <p:spPr>
          <a:xfrm>
            <a:off x="6245337" y="3698957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59" name="圓柱 58"/>
          <p:cNvSpPr/>
          <p:nvPr/>
        </p:nvSpPr>
        <p:spPr>
          <a:xfrm>
            <a:off x="7577843" y="3698957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60" name="圓柱 59"/>
          <p:cNvSpPr/>
          <p:nvPr/>
        </p:nvSpPr>
        <p:spPr>
          <a:xfrm>
            <a:off x="9062682" y="3698957"/>
            <a:ext cx="1092896" cy="910202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229384" y="3894005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2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229384" y="5648712"/>
            <a:ext cx="189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3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圓柱 60">
            <a:extLst>
              <a:ext uri="{FF2B5EF4-FFF2-40B4-BE49-F238E27FC236}">
                <a16:creationId xmlns:a16="http://schemas.microsoft.com/office/drawing/2014/main" id="{A968A4B5-3075-9CB4-EBF6-85252FE04E41}"/>
              </a:ext>
            </a:extLst>
          </p:cNvPr>
          <p:cNvSpPr/>
          <p:nvPr/>
        </p:nvSpPr>
        <p:spPr>
          <a:xfrm>
            <a:off x="10333889" y="3737156"/>
            <a:ext cx="1092896" cy="910202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柱 56">
            <a:extLst>
              <a:ext uri="{FF2B5EF4-FFF2-40B4-BE49-F238E27FC236}">
                <a16:creationId xmlns:a16="http://schemas.microsoft.com/office/drawing/2014/main" id="{54DCE7CC-EE1C-7774-F8C6-36BF6FA28E83}"/>
              </a:ext>
            </a:extLst>
          </p:cNvPr>
          <p:cNvSpPr/>
          <p:nvPr/>
        </p:nvSpPr>
        <p:spPr>
          <a:xfrm>
            <a:off x="3658071" y="2172994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7" name="圓柱 57">
            <a:extLst>
              <a:ext uri="{FF2B5EF4-FFF2-40B4-BE49-F238E27FC236}">
                <a16:creationId xmlns:a16="http://schemas.microsoft.com/office/drawing/2014/main" id="{0B91ADDF-6660-9FB0-5D2D-9B0764237D4A}"/>
              </a:ext>
            </a:extLst>
          </p:cNvPr>
          <p:cNvSpPr/>
          <p:nvPr/>
        </p:nvSpPr>
        <p:spPr>
          <a:xfrm>
            <a:off x="4974130" y="2172444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8" name="圓柱 58">
            <a:extLst>
              <a:ext uri="{FF2B5EF4-FFF2-40B4-BE49-F238E27FC236}">
                <a16:creationId xmlns:a16="http://schemas.microsoft.com/office/drawing/2014/main" id="{94285E14-4CF7-6192-2B58-BF1B485AACE7}"/>
              </a:ext>
            </a:extLst>
          </p:cNvPr>
          <p:cNvSpPr/>
          <p:nvPr/>
        </p:nvSpPr>
        <p:spPr>
          <a:xfrm>
            <a:off x="6306636" y="2172444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9" name="圓柱 59">
            <a:extLst>
              <a:ext uri="{FF2B5EF4-FFF2-40B4-BE49-F238E27FC236}">
                <a16:creationId xmlns:a16="http://schemas.microsoft.com/office/drawing/2014/main" id="{3C6EC128-DDF7-3B45-41F0-5A35AD020C1E}"/>
              </a:ext>
            </a:extLst>
          </p:cNvPr>
          <p:cNvSpPr/>
          <p:nvPr/>
        </p:nvSpPr>
        <p:spPr>
          <a:xfrm>
            <a:off x="7791475" y="2172444"/>
            <a:ext cx="1092896" cy="910202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10" name="圓柱 60">
            <a:extLst>
              <a:ext uri="{FF2B5EF4-FFF2-40B4-BE49-F238E27FC236}">
                <a16:creationId xmlns:a16="http://schemas.microsoft.com/office/drawing/2014/main" id="{F338BD58-1606-2E87-4A0B-4B4EE2F1892E}"/>
              </a:ext>
            </a:extLst>
          </p:cNvPr>
          <p:cNvSpPr/>
          <p:nvPr/>
        </p:nvSpPr>
        <p:spPr>
          <a:xfrm>
            <a:off x="10333889" y="2210643"/>
            <a:ext cx="1092896" cy="910202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柱 60">
            <a:extLst>
              <a:ext uri="{FF2B5EF4-FFF2-40B4-BE49-F238E27FC236}">
                <a16:creationId xmlns:a16="http://schemas.microsoft.com/office/drawing/2014/main" id="{83687B0B-50F6-C7CA-C2CE-71EA4B9AA6C3}"/>
              </a:ext>
            </a:extLst>
          </p:cNvPr>
          <p:cNvSpPr/>
          <p:nvPr/>
        </p:nvSpPr>
        <p:spPr>
          <a:xfrm>
            <a:off x="9062682" y="2210643"/>
            <a:ext cx="1092896" cy="910202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柱 55">
            <a:extLst>
              <a:ext uri="{FF2B5EF4-FFF2-40B4-BE49-F238E27FC236}">
                <a16:creationId xmlns:a16="http://schemas.microsoft.com/office/drawing/2014/main" id="{55078176-D082-F967-F8CD-D246BF503ECC}"/>
              </a:ext>
            </a:extLst>
          </p:cNvPr>
          <p:cNvSpPr/>
          <p:nvPr/>
        </p:nvSpPr>
        <p:spPr>
          <a:xfrm>
            <a:off x="2265902" y="5381685"/>
            <a:ext cx="1092896" cy="910202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柱 56">
            <a:extLst>
              <a:ext uri="{FF2B5EF4-FFF2-40B4-BE49-F238E27FC236}">
                <a16:creationId xmlns:a16="http://schemas.microsoft.com/office/drawing/2014/main" id="{E0ED4B93-87E7-2B8E-8929-6F0A5F7BF598}"/>
              </a:ext>
            </a:extLst>
          </p:cNvPr>
          <p:cNvSpPr/>
          <p:nvPr/>
        </p:nvSpPr>
        <p:spPr>
          <a:xfrm>
            <a:off x="6200485" y="5360339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15" name="圓柱 57">
            <a:extLst>
              <a:ext uri="{FF2B5EF4-FFF2-40B4-BE49-F238E27FC236}">
                <a16:creationId xmlns:a16="http://schemas.microsoft.com/office/drawing/2014/main" id="{6EF36FF5-93B8-58E3-7CD3-4BF2B2FC479F}"/>
              </a:ext>
            </a:extLst>
          </p:cNvPr>
          <p:cNvSpPr/>
          <p:nvPr/>
        </p:nvSpPr>
        <p:spPr>
          <a:xfrm>
            <a:off x="7516544" y="5359789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16" name="圓柱 58">
            <a:extLst>
              <a:ext uri="{FF2B5EF4-FFF2-40B4-BE49-F238E27FC236}">
                <a16:creationId xmlns:a16="http://schemas.microsoft.com/office/drawing/2014/main" id="{1B703D5A-45C6-4E98-4FA7-A33F5AE3D9A3}"/>
              </a:ext>
            </a:extLst>
          </p:cNvPr>
          <p:cNvSpPr/>
          <p:nvPr/>
        </p:nvSpPr>
        <p:spPr>
          <a:xfrm>
            <a:off x="8849050" y="5359789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17" name="圓柱 59">
            <a:extLst>
              <a:ext uri="{FF2B5EF4-FFF2-40B4-BE49-F238E27FC236}">
                <a16:creationId xmlns:a16="http://schemas.microsoft.com/office/drawing/2014/main" id="{E00B4B73-831C-415C-9F5E-2E47C3680A3C}"/>
              </a:ext>
            </a:extLst>
          </p:cNvPr>
          <p:cNvSpPr/>
          <p:nvPr/>
        </p:nvSpPr>
        <p:spPr>
          <a:xfrm>
            <a:off x="10333889" y="5359789"/>
            <a:ext cx="1092896" cy="910202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20" name="圓柱 60">
            <a:extLst>
              <a:ext uri="{FF2B5EF4-FFF2-40B4-BE49-F238E27FC236}">
                <a16:creationId xmlns:a16="http://schemas.microsoft.com/office/drawing/2014/main" id="{17EFB29D-9162-660E-C74B-7FE245BC60A7}"/>
              </a:ext>
            </a:extLst>
          </p:cNvPr>
          <p:cNvSpPr/>
          <p:nvPr/>
        </p:nvSpPr>
        <p:spPr>
          <a:xfrm>
            <a:off x="3588251" y="5407794"/>
            <a:ext cx="1092896" cy="910202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AE605948-786B-CE94-7777-BD891F75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22" name="圓柱 56">
            <a:extLst>
              <a:ext uri="{FF2B5EF4-FFF2-40B4-BE49-F238E27FC236}">
                <a16:creationId xmlns:a16="http://schemas.microsoft.com/office/drawing/2014/main" id="{8CC6C3CE-6868-0FFE-CEDE-A8CF05C63C17}"/>
              </a:ext>
            </a:extLst>
          </p:cNvPr>
          <p:cNvSpPr/>
          <p:nvPr/>
        </p:nvSpPr>
        <p:spPr>
          <a:xfrm>
            <a:off x="2300799" y="2172443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N=93</a:t>
            </a:r>
          </a:p>
        </p:txBody>
      </p:sp>
      <p:sp>
        <p:nvSpPr>
          <p:cNvPr id="11" name="立方體 10">
            <a:extLst>
              <a:ext uri="{FF2B5EF4-FFF2-40B4-BE49-F238E27FC236}">
                <a16:creationId xmlns:a16="http://schemas.microsoft.com/office/drawing/2014/main" id="{EE764062-D4EE-C24D-4348-17B4D02A2D8A}"/>
              </a:ext>
            </a:extLst>
          </p:cNvPr>
          <p:cNvSpPr/>
          <p:nvPr/>
        </p:nvSpPr>
        <p:spPr>
          <a:xfrm>
            <a:off x="2036422" y="2094649"/>
            <a:ext cx="5575580" cy="1065791"/>
          </a:xfrm>
          <a:prstGeom prst="cub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柱 56">
            <a:extLst>
              <a:ext uri="{FF2B5EF4-FFF2-40B4-BE49-F238E27FC236}">
                <a16:creationId xmlns:a16="http://schemas.microsoft.com/office/drawing/2014/main" id="{D2430CD1-A1A1-4429-C626-94AAEB74DF33}"/>
              </a:ext>
            </a:extLst>
          </p:cNvPr>
          <p:cNvSpPr/>
          <p:nvPr/>
        </p:nvSpPr>
        <p:spPr>
          <a:xfrm>
            <a:off x="3636194" y="3698957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62" name="立方體 61"/>
          <p:cNvSpPr/>
          <p:nvPr/>
        </p:nvSpPr>
        <p:spPr>
          <a:xfrm>
            <a:off x="3501863" y="3621162"/>
            <a:ext cx="5381346" cy="1065791"/>
          </a:xfrm>
          <a:prstGeom prst="cub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柱 56">
            <a:extLst>
              <a:ext uri="{FF2B5EF4-FFF2-40B4-BE49-F238E27FC236}">
                <a16:creationId xmlns:a16="http://schemas.microsoft.com/office/drawing/2014/main" id="{92D4E585-2809-3B4C-A8D0-FE4BA9453660}"/>
              </a:ext>
            </a:extLst>
          </p:cNvPr>
          <p:cNvSpPr/>
          <p:nvPr/>
        </p:nvSpPr>
        <p:spPr>
          <a:xfrm>
            <a:off x="4926214" y="5381685"/>
            <a:ext cx="1092896" cy="910202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N=94</a:t>
            </a:r>
          </a:p>
        </p:txBody>
      </p:sp>
      <p:sp>
        <p:nvSpPr>
          <p:cNvPr id="19" name="立方體 18">
            <a:extLst>
              <a:ext uri="{FF2B5EF4-FFF2-40B4-BE49-F238E27FC236}">
                <a16:creationId xmlns:a16="http://schemas.microsoft.com/office/drawing/2014/main" id="{D73D26AF-00B8-1DCC-4447-D74D180E730E}"/>
              </a:ext>
            </a:extLst>
          </p:cNvPr>
          <p:cNvSpPr/>
          <p:nvPr/>
        </p:nvSpPr>
        <p:spPr>
          <a:xfrm>
            <a:off x="4750968" y="5281994"/>
            <a:ext cx="5403448" cy="1065791"/>
          </a:xfrm>
          <a:prstGeom prst="cub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0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7D85-9DD6-225E-9802-9A44FB7D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4.Model building and results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3C1CD9-70DD-E6C4-3D30-B99C25DE236F}"/>
              </a:ext>
            </a:extLst>
          </p:cNvPr>
          <p:cNvSpPr txBox="1"/>
          <p:nvPr/>
        </p:nvSpPr>
        <p:spPr>
          <a:xfrm>
            <a:off x="7816608" y="3254929"/>
            <a:ext cx="230051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6900"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marL="72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zh-TW" altLang="en-US" dirty="0"/>
              <a:t>手動將剛剛分割好的資料筆數輸入</a:t>
            </a: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9AF801E7-4E4F-4EA1-00AE-969DD7B8E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032" y="2279480"/>
            <a:ext cx="5625667" cy="2963638"/>
          </a:xfrm>
        </p:spPr>
      </p:pic>
    </p:spTree>
    <p:extLst>
      <p:ext uri="{BB962C8B-B14F-4D97-AF65-F5344CB8AC3E}">
        <p14:creationId xmlns:p14="http://schemas.microsoft.com/office/powerpoint/2010/main" val="198643138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923</TotalTime>
  <Words>1178</Words>
  <Application>Microsoft Office PowerPoint</Application>
  <PresentationFormat>寬螢幕</PresentationFormat>
  <Paragraphs>189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Söhne</vt:lpstr>
      <vt:lpstr>Calibri</vt:lpstr>
      <vt:lpstr>Calibri Light</vt:lpstr>
      <vt:lpstr>Calisto MT</vt:lpstr>
      <vt:lpstr>Times New Roman</vt:lpstr>
      <vt:lpstr>Wingdings</vt:lpstr>
      <vt:lpstr>Wingdings 2</vt:lpstr>
      <vt:lpstr>HDOfficeLightV0</vt:lpstr>
      <vt:lpstr>石板</vt:lpstr>
      <vt:lpstr>ANN_Timeseries</vt:lpstr>
      <vt:lpstr>1.Variable definition</vt:lpstr>
      <vt:lpstr>1.Variable definition</vt:lpstr>
      <vt:lpstr>2. Descriptive statistics</vt:lpstr>
      <vt:lpstr>3.Data preprocessing</vt:lpstr>
      <vt:lpstr>3.Data preprocessing</vt:lpstr>
      <vt:lpstr>4.Model building and results</vt:lpstr>
      <vt:lpstr>4.Model building and results</vt:lpstr>
      <vt:lpstr>4.Model building and results</vt:lpstr>
      <vt:lpstr>4.Model building and results-1</vt:lpstr>
      <vt:lpstr>4.Model building and results-2</vt:lpstr>
      <vt:lpstr>4.Model building and results-3</vt:lpstr>
      <vt:lpstr>4.Model building and results-4</vt:lpstr>
      <vt:lpstr>4.Model building and results-5</vt:lpstr>
      <vt:lpstr>4.Model building and results-6</vt:lpstr>
      <vt:lpstr>4.Model building and results-7</vt:lpstr>
      <vt:lpstr>4.Model building and results-8</vt:lpstr>
      <vt:lpstr>4.Model building and results-9</vt:lpstr>
      <vt:lpstr>4.Model building and results</vt:lpstr>
      <vt:lpstr>Test</vt:lpstr>
      <vt:lpstr>8個指標如何看</vt:lpstr>
      <vt:lpstr>結果討論</vt:lpstr>
      <vt:lpstr>結果討論</vt:lpstr>
      <vt:lpstr>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深度學習個人作業</dc:title>
  <dc:creator>昱斌 陳</dc:creator>
  <cp:lastModifiedBy>昱斌 陳</cp:lastModifiedBy>
  <cp:revision>56</cp:revision>
  <dcterms:created xsi:type="dcterms:W3CDTF">2023-04-30T10:16:10Z</dcterms:created>
  <dcterms:modified xsi:type="dcterms:W3CDTF">2023-05-24T13:33:21Z</dcterms:modified>
</cp:coreProperties>
</file>